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913" r:id="rId2"/>
    <p:sldMasterId id="2147484339" r:id="rId3"/>
  </p:sldMasterIdLst>
  <p:notesMasterIdLst>
    <p:notesMasterId r:id="rId18"/>
  </p:notesMasterIdLst>
  <p:handoutMasterIdLst>
    <p:handoutMasterId r:id="rId19"/>
  </p:handoutMasterIdLst>
  <p:sldIdLst>
    <p:sldId id="309" r:id="rId4"/>
    <p:sldId id="328" r:id="rId5"/>
    <p:sldId id="331" r:id="rId6"/>
    <p:sldId id="330" r:id="rId7"/>
    <p:sldId id="340" r:id="rId8"/>
    <p:sldId id="332" r:id="rId9"/>
    <p:sldId id="333" r:id="rId10"/>
    <p:sldId id="334" r:id="rId11"/>
    <p:sldId id="335" r:id="rId12"/>
    <p:sldId id="336" r:id="rId13"/>
    <p:sldId id="338" r:id="rId14"/>
    <p:sldId id="337" r:id="rId15"/>
    <p:sldId id="341" r:id="rId16"/>
    <p:sldId id="342" r:id="rId17"/>
  </p:sldIdLst>
  <p:sldSz cx="9144000" cy="6858000" type="screen4x3"/>
  <p:notesSz cx="6691313" cy="99695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E14"/>
    <a:srgbClr val="FF9900"/>
    <a:srgbClr val="D63300"/>
    <a:srgbClr val="CC3300"/>
    <a:srgbClr val="FFFF00"/>
    <a:srgbClr val="003073"/>
    <a:srgbClr val="0023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94743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1790"/>
        <p:guide orient="horz" pos="192"/>
        <p:guide orient="horz" pos="4138"/>
        <p:guide orient="horz" pos="768"/>
        <p:guide orient="horz" pos="1277"/>
        <p:guide orient="horz" pos="2297"/>
        <p:guide orient="horz" pos="2805"/>
        <p:guide orient="horz" pos="3827"/>
        <p:guide pos="3771"/>
        <p:guide pos="180"/>
        <p:guide pos="5580"/>
        <p:guide pos="4669"/>
        <p:guide pos="2873"/>
        <p:guide pos="1975"/>
        <p:guide pos="1008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6" y="-84"/>
      </p:cViewPr>
      <p:guideLst>
        <p:guide orient="horz" pos="3140"/>
        <p:guide pos="2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27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27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44880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FBC2102-6BAA-45B1-A8CB-9B1805C8CB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7633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2538" y="0"/>
            <a:ext cx="28987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7713"/>
            <a:ext cx="4984750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735513"/>
            <a:ext cx="4906963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1025"/>
            <a:ext cx="290036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2538" y="9471025"/>
            <a:ext cx="28987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F82F52E-9C12-4ED5-AED6-BF12C7DCF9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693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1217613"/>
            <a:ext cx="9140825" cy="5635625"/>
          </a:xfrm>
          <a:prstGeom prst="rect">
            <a:avLst/>
          </a:prstGeom>
          <a:solidFill>
            <a:srgbClr val="0030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09600" y="29718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smtClean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85750" y="6254750"/>
            <a:ext cx="85534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85750" y="1219200"/>
            <a:ext cx="85534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6" name="Picture 5" descr="Neues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6844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8516938" y="1035050"/>
            <a:ext cx="360362" cy="360363"/>
          </a:xfrm>
          <a:prstGeom prst="ellipse">
            <a:avLst/>
          </a:prstGeom>
          <a:solidFill>
            <a:srgbClr val="FF99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 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 rot="5400000">
            <a:off x="6772275" y="3300413"/>
            <a:ext cx="38687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200" smtClean="0">
                <a:solidFill>
                  <a:schemeClr val="bg1"/>
                </a:solidFill>
                <a:latin typeface="Arial MT" charset="0"/>
              </a:rPr>
              <a:t>Existenzgründung |  Unternehmensförderung</a:t>
            </a:r>
          </a:p>
        </p:txBody>
      </p:sp>
      <p:sp>
        <p:nvSpPr>
          <p:cNvPr id="9" name="Textfeld 8"/>
          <p:cNvSpPr txBox="1">
            <a:spLocks noChangeArrowheads="1"/>
          </p:cNvSpPr>
          <p:nvPr userDrawn="1"/>
        </p:nvSpPr>
        <p:spPr bwMode="auto">
          <a:xfrm>
            <a:off x="5148064" y="304800"/>
            <a:ext cx="36974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r>
              <a:rPr lang="de-DE" sz="1000" dirty="0" smtClean="0">
                <a:latin typeface="Arial" charset="0"/>
              </a:rPr>
              <a:t>Die</a:t>
            </a:r>
            <a:r>
              <a:rPr lang="de-DE" sz="1000" baseline="0" dirty="0" smtClean="0">
                <a:latin typeface="Arial" charset="0"/>
              </a:rPr>
              <a:t> Rolle von Handel und Gewerbe in der Stadtentwicklung</a:t>
            </a:r>
            <a:endParaRPr lang="de-DE" sz="1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336285"/>
      </p:ext>
    </p:extLst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576164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134100" y="1295400"/>
            <a:ext cx="19431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56769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394960"/>
      </p:ext>
    </p:extLst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304800" y="1295400"/>
            <a:ext cx="7772400" cy="4953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403931"/>
      </p:ext>
    </p:extLst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304800" y="2514600"/>
            <a:ext cx="7772400" cy="3733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1528924"/>
      </p:ext>
    </p:extLst>
  </p:cSld>
  <p:clrMapOvr>
    <a:masterClrMapping/>
  </p:clrMapOvr>
  <p:transition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1217613"/>
            <a:ext cx="9140825" cy="5635625"/>
          </a:xfrm>
          <a:prstGeom prst="rect">
            <a:avLst/>
          </a:prstGeom>
          <a:solidFill>
            <a:srgbClr val="0030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09600" y="29718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85750" y="6254750"/>
            <a:ext cx="85534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85750" y="1219200"/>
            <a:ext cx="85534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6" name="Picture 5" descr="Neues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6844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8516938" y="1035050"/>
            <a:ext cx="360362" cy="360363"/>
          </a:xfrm>
          <a:prstGeom prst="ellipse">
            <a:avLst/>
          </a:prstGeom>
          <a:solidFill>
            <a:srgbClr val="FF99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 rot="5400000">
            <a:off x="6772275" y="3300413"/>
            <a:ext cx="38687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200" smtClean="0">
                <a:solidFill>
                  <a:srgbClr val="FFFFFF"/>
                </a:solidFill>
                <a:latin typeface="Arial MT" charset="0"/>
              </a:rPr>
              <a:t>Existenzgründung |  Unternehmensförderung</a:t>
            </a:r>
          </a:p>
        </p:txBody>
      </p:sp>
    </p:spTree>
    <p:extLst>
      <p:ext uri="{BB962C8B-B14F-4D97-AF65-F5344CB8AC3E}">
        <p14:creationId xmlns:p14="http://schemas.microsoft.com/office/powerpoint/2010/main" val="299452168"/>
      </p:ext>
    </p:extLst>
  </p:cSld>
  <p:clrMapOvr>
    <a:masterClrMapping/>
  </p:clrMapOvr>
  <p:transition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Textfeld 4"/>
          <p:cNvSpPr txBox="1"/>
          <p:nvPr userDrawn="1"/>
        </p:nvSpPr>
        <p:spPr>
          <a:xfrm>
            <a:off x="4788024" y="388372"/>
            <a:ext cx="41044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+mn-lt"/>
              </a:rPr>
              <a:t>Die Rolle von Handel</a:t>
            </a:r>
            <a:r>
              <a:rPr lang="de-DE" sz="1000" baseline="0" dirty="0" smtClean="0">
                <a:latin typeface="+mn-lt"/>
              </a:rPr>
              <a:t> und Gewerbe in der Stadtentwicklung</a:t>
            </a:r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7336936"/>
      </p:ext>
    </p:extLst>
  </p:cSld>
  <p:clrMapOvr>
    <a:masterClrMapping/>
  </p:clrMapOvr>
  <p:transition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58853"/>
      </p:ext>
    </p:extLst>
  </p:cSld>
  <p:clrMapOvr>
    <a:masterClrMapping/>
  </p:clrMapOvr>
  <p:transition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4800" y="25146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25146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166473"/>
      </p:ext>
    </p:extLst>
  </p:cSld>
  <p:clrMapOvr>
    <a:masterClrMapping/>
  </p:clrMapOvr>
  <p:transition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070389"/>
      </p:ext>
    </p:extLst>
  </p:cSld>
  <p:clrMapOvr>
    <a:masterClrMapping/>
  </p:clrMapOvr>
  <p:transition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993343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503088"/>
      </p:ext>
    </p:extLst>
  </p:cSld>
  <p:clrMapOvr>
    <a:masterClrMapping/>
  </p:clrMapOvr>
  <p:transition>
    <p:cover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863100"/>
      </p:ext>
    </p:extLst>
  </p:cSld>
  <p:clrMapOvr>
    <a:masterClrMapping/>
  </p:clrMapOvr>
  <p:transition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439878"/>
      </p:ext>
    </p:extLst>
  </p:cSld>
  <p:clrMapOvr>
    <a:masterClrMapping/>
  </p:clrMapOvr>
  <p:transition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843246"/>
      </p:ext>
    </p:extLst>
  </p:cSld>
  <p:clrMapOvr>
    <a:masterClrMapping/>
  </p:clrMapOvr>
  <p:transition>
    <p:cover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023223"/>
      </p:ext>
    </p:extLst>
  </p:cSld>
  <p:clrMapOvr>
    <a:masterClrMapping/>
  </p:clrMapOvr>
  <p:transition>
    <p:cover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134100" y="1295400"/>
            <a:ext cx="19431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56769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418566"/>
      </p:ext>
    </p:extLst>
  </p:cSld>
  <p:clrMapOvr>
    <a:masterClrMapping/>
  </p:clrMapOvr>
  <p:transition>
    <p:cover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304800" y="1295400"/>
            <a:ext cx="7772400" cy="4953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384338"/>
      </p:ext>
    </p:extLst>
  </p:cSld>
  <p:clrMapOvr>
    <a:masterClrMapping/>
  </p:clrMapOvr>
  <p:transition>
    <p:cover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304800" y="2514600"/>
            <a:ext cx="7772400" cy="3733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292424"/>
      </p:ext>
    </p:extLst>
  </p:cSld>
  <p:clrMapOvr>
    <a:masterClrMapping/>
  </p:clrMapOvr>
  <p:transition>
    <p:cover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1217613"/>
            <a:ext cx="9140825" cy="5635625"/>
          </a:xfrm>
          <a:prstGeom prst="rect">
            <a:avLst/>
          </a:prstGeom>
          <a:solidFill>
            <a:srgbClr val="0030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09600" y="29718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85750" y="6254750"/>
            <a:ext cx="85534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85750" y="1219200"/>
            <a:ext cx="85534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6" name="Picture 5" descr="Neues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6844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8516938" y="1035050"/>
            <a:ext cx="360362" cy="360363"/>
          </a:xfrm>
          <a:prstGeom prst="ellipse">
            <a:avLst/>
          </a:prstGeom>
          <a:solidFill>
            <a:srgbClr val="FF99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defRPr/>
            </a:pPr>
            <a:r>
              <a:rPr lang="de-DE" altLang="de-DE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 rot="5400000">
            <a:off x="6952456" y="3120232"/>
            <a:ext cx="35083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200" dirty="0" smtClean="0">
                <a:solidFill>
                  <a:srgbClr val="FFFFFF"/>
                </a:solidFill>
                <a:latin typeface="Arial MT" charset="0"/>
              </a:rPr>
              <a:t>Existenzgründung | Unternehmensförderung</a:t>
            </a:r>
          </a:p>
        </p:txBody>
      </p:sp>
    </p:spTree>
    <p:extLst>
      <p:ext uri="{BB962C8B-B14F-4D97-AF65-F5344CB8AC3E}">
        <p14:creationId xmlns:p14="http://schemas.microsoft.com/office/powerpoint/2010/main" val="1189987923"/>
      </p:ext>
    </p:extLst>
  </p:cSld>
  <p:clrMapOvr>
    <a:masterClrMapping/>
  </p:clrMapOvr>
  <p:transition>
    <p:cover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02535"/>
      </p:ext>
    </p:extLst>
  </p:cSld>
  <p:clrMapOvr>
    <a:masterClrMapping/>
  </p:clrMapOvr>
  <p:transition>
    <p:cover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39404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379181"/>
      </p:ext>
    </p:extLst>
  </p:cSld>
  <p:clrMapOvr>
    <a:masterClrMapping/>
  </p:clrMapOvr>
  <p:transition>
    <p:cover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4800" y="25146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25146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15359"/>
      </p:ext>
    </p:extLst>
  </p:cSld>
  <p:clrMapOvr>
    <a:masterClrMapping/>
  </p:clrMapOvr>
  <p:transition>
    <p:cover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8658"/>
      </p:ext>
    </p:extLst>
  </p:cSld>
  <p:clrMapOvr>
    <a:masterClrMapping/>
  </p:clrMapOvr>
  <p:transition>
    <p:cover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606479"/>
      </p:ext>
    </p:extLst>
  </p:cSld>
  <p:clrMapOvr>
    <a:masterClrMapping/>
  </p:clrMapOvr>
  <p:transition>
    <p:cover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03143"/>
      </p:ext>
    </p:extLst>
  </p:cSld>
  <p:clrMapOvr>
    <a:masterClrMapping/>
  </p:clrMapOvr>
  <p:transition>
    <p:cover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90345"/>
      </p:ext>
    </p:extLst>
  </p:cSld>
  <p:clrMapOvr>
    <a:masterClrMapping/>
  </p:clrMapOvr>
  <p:transition>
    <p:cover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220891"/>
      </p:ext>
    </p:extLst>
  </p:cSld>
  <p:clrMapOvr>
    <a:masterClrMapping/>
  </p:clrMapOvr>
  <p:transition>
    <p:cover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91596"/>
      </p:ext>
    </p:extLst>
  </p:cSld>
  <p:clrMapOvr>
    <a:masterClrMapping/>
  </p:clrMapOvr>
  <p:transition>
    <p:cover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134100" y="1295400"/>
            <a:ext cx="19431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56769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830572"/>
      </p:ext>
    </p:extLst>
  </p:cSld>
  <p:clrMapOvr>
    <a:masterClrMapping/>
  </p:clrMapOvr>
  <p:transition>
    <p:cover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304800" y="2514600"/>
            <a:ext cx="7772400" cy="3733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14976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4800" y="25146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25146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6059718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803530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250532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124608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448509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014022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9"/>
          <p:cNvSpPr txBox="1">
            <a:spLocks noChangeArrowheads="1"/>
          </p:cNvSpPr>
          <p:nvPr userDrawn="1"/>
        </p:nvSpPr>
        <p:spPr bwMode="auto">
          <a:xfrm>
            <a:off x="609600" y="29718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smtClean="0"/>
          </a:p>
        </p:txBody>
      </p:sp>
      <p:sp>
        <p:nvSpPr>
          <p:cNvPr id="1027" name="Line 14"/>
          <p:cNvSpPr>
            <a:spLocks noChangeShapeType="1"/>
          </p:cNvSpPr>
          <p:nvPr userDrawn="1"/>
        </p:nvSpPr>
        <p:spPr bwMode="auto">
          <a:xfrm>
            <a:off x="285750" y="6254750"/>
            <a:ext cx="85534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8" name="Line 33"/>
          <p:cNvSpPr>
            <a:spLocks noChangeShapeType="1"/>
          </p:cNvSpPr>
          <p:nvPr userDrawn="1"/>
        </p:nvSpPr>
        <p:spPr bwMode="auto">
          <a:xfrm>
            <a:off x="285750" y="1219200"/>
            <a:ext cx="85534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29" name="Picture 34" descr="Neues_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6844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Oval 36"/>
          <p:cNvSpPr>
            <a:spLocks noChangeArrowheads="1"/>
          </p:cNvSpPr>
          <p:nvPr userDrawn="1"/>
        </p:nvSpPr>
        <p:spPr bwMode="auto">
          <a:xfrm>
            <a:off x="8516938" y="1035050"/>
            <a:ext cx="360362" cy="360363"/>
          </a:xfrm>
          <a:prstGeom prst="ellipse">
            <a:avLst/>
          </a:prstGeom>
          <a:solidFill>
            <a:srgbClr val="FF99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 </a:t>
            </a:r>
          </a:p>
        </p:txBody>
      </p:sp>
      <p:sp>
        <p:nvSpPr>
          <p:cNvPr id="1031" name="Text Box 38"/>
          <p:cNvSpPr txBox="1">
            <a:spLocks noChangeArrowheads="1"/>
          </p:cNvSpPr>
          <p:nvPr userDrawn="1"/>
        </p:nvSpPr>
        <p:spPr bwMode="auto">
          <a:xfrm rot="5400000">
            <a:off x="6661944" y="3407569"/>
            <a:ext cx="40862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200" smtClean="0">
                <a:latin typeface="Arial MT" charset="0"/>
              </a:rPr>
              <a:t>Existenzgründung | Unternehmensförderung</a:t>
            </a:r>
          </a:p>
        </p:txBody>
      </p:sp>
      <p:sp>
        <p:nvSpPr>
          <p:cNvPr id="1032" name="Line 39"/>
          <p:cNvSpPr>
            <a:spLocks noChangeShapeType="1"/>
          </p:cNvSpPr>
          <p:nvPr userDrawn="1"/>
        </p:nvSpPr>
        <p:spPr bwMode="auto">
          <a:xfrm>
            <a:off x="285750" y="6350000"/>
            <a:ext cx="85534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295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34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514600"/>
            <a:ext cx="7772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63713" y="6605588"/>
            <a:ext cx="6858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7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  <p:sldLayoutId id="2147484323" r:id="rId12"/>
    <p:sldLayoutId id="2147484324" r:id="rId13"/>
  </p:sldLayoutIdLst>
  <p:transition>
    <p:cover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9"/>
          <p:cNvSpPr txBox="1">
            <a:spLocks noChangeArrowheads="1"/>
          </p:cNvSpPr>
          <p:nvPr userDrawn="1"/>
        </p:nvSpPr>
        <p:spPr bwMode="auto">
          <a:xfrm>
            <a:off x="609600" y="29718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051" name="Line 14"/>
          <p:cNvSpPr>
            <a:spLocks noChangeShapeType="1"/>
          </p:cNvSpPr>
          <p:nvPr userDrawn="1"/>
        </p:nvSpPr>
        <p:spPr bwMode="auto">
          <a:xfrm>
            <a:off x="285750" y="6254750"/>
            <a:ext cx="85534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2" name="Line 33"/>
          <p:cNvSpPr>
            <a:spLocks noChangeShapeType="1"/>
          </p:cNvSpPr>
          <p:nvPr userDrawn="1"/>
        </p:nvSpPr>
        <p:spPr bwMode="auto">
          <a:xfrm>
            <a:off x="285750" y="1219200"/>
            <a:ext cx="85534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053" name="Picture 34" descr="Neues_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6844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Oval 36"/>
          <p:cNvSpPr>
            <a:spLocks noChangeArrowheads="1"/>
          </p:cNvSpPr>
          <p:nvPr userDrawn="1"/>
        </p:nvSpPr>
        <p:spPr bwMode="auto">
          <a:xfrm>
            <a:off x="8516938" y="1035050"/>
            <a:ext cx="360362" cy="360363"/>
          </a:xfrm>
          <a:prstGeom prst="ellipse">
            <a:avLst/>
          </a:prstGeom>
          <a:solidFill>
            <a:srgbClr val="FF99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1" name="Text Box 38"/>
          <p:cNvSpPr txBox="1">
            <a:spLocks noChangeArrowheads="1"/>
          </p:cNvSpPr>
          <p:nvPr userDrawn="1"/>
        </p:nvSpPr>
        <p:spPr bwMode="auto">
          <a:xfrm rot="5400000">
            <a:off x="6661944" y="3407569"/>
            <a:ext cx="40862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200" smtClean="0">
                <a:solidFill>
                  <a:srgbClr val="000000"/>
                </a:solidFill>
                <a:latin typeface="Arial MT" charset="0"/>
              </a:rPr>
              <a:t>Existenzgründung | Unternehmensförderung</a:t>
            </a:r>
          </a:p>
        </p:txBody>
      </p:sp>
      <p:sp>
        <p:nvSpPr>
          <p:cNvPr id="2056" name="Line 39"/>
          <p:cNvSpPr>
            <a:spLocks noChangeShapeType="1"/>
          </p:cNvSpPr>
          <p:nvPr userDrawn="1"/>
        </p:nvSpPr>
        <p:spPr bwMode="auto">
          <a:xfrm>
            <a:off x="285750" y="6350000"/>
            <a:ext cx="85534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7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295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58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514600"/>
            <a:ext cx="7772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63713" y="6605588"/>
            <a:ext cx="6858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  <p:sldLayoutId id="2147484335" r:id="rId12"/>
    <p:sldLayoutId id="2147484336" r:id="rId13"/>
  </p:sldLayoutIdLst>
  <p:transition>
    <p:cover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9"/>
          <p:cNvSpPr txBox="1">
            <a:spLocks noChangeArrowheads="1"/>
          </p:cNvSpPr>
          <p:nvPr userDrawn="1"/>
        </p:nvSpPr>
        <p:spPr bwMode="auto">
          <a:xfrm>
            <a:off x="609600" y="29718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1027" name="Line 14"/>
          <p:cNvSpPr>
            <a:spLocks noChangeShapeType="1"/>
          </p:cNvSpPr>
          <p:nvPr userDrawn="1"/>
        </p:nvSpPr>
        <p:spPr bwMode="auto">
          <a:xfrm>
            <a:off x="285750" y="6254750"/>
            <a:ext cx="85534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28" name="Line 33"/>
          <p:cNvSpPr>
            <a:spLocks noChangeShapeType="1"/>
          </p:cNvSpPr>
          <p:nvPr userDrawn="1"/>
        </p:nvSpPr>
        <p:spPr bwMode="auto">
          <a:xfrm>
            <a:off x="285750" y="1219200"/>
            <a:ext cx="85534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1029" name="Picture 34" descr="Neues_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6844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Oval 36"/>
          <p:cNvSpPr>
            <a:spLocks noChangeArrowheads="1"/>
          </p:cNvSpPr>
          <p:nvPr userDrawn="1"/>
        </p:nvSpPr>
        <p:spPr bwMode="auto">
          <a:xfrm>
            <a:off x="8516938" y="1035050"/>
            <a:ext cx="360362" cy="360363"/>
          </a:xfrm>
          <a:prstGeom prst="ellipse">
            <a:avLst/>
          </a:prstGeom>
          <a:solidFill>
            <a:srgbClr val="FF99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defRPr/>
            </a:pPr>
            <a:r>
              <a:rPr lang="de-DE" altLang="de-DE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1" name="Text Box 38"/>
          <p:cNvSpPr txBox="1">
            <a:spLocks noChangeArrowheads="1"/>
          </p:cNvSpPr>
          <p:nvPr userDrawn="1"/>
        </p:nvSpPr>
        <p:spPr bwMode="auto">
          <a:xfrm rot="5400000">
            <a:off x="7170738" y="2900363"/>
            <a:ext cx="3068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200" smtClean="0">
                <a:solidFill>
                  <a:srgbClr val="000000"/>
                </a:solidFill>
                <a:latin typeface="Arial MT" charset="0"/>
              </a:rPr>
              <a:t>Starthilfe und Unternehmensförderung</a:t>
            </a:r>
          </a:p>
        </p:txBody>
      </p:sp>
      <p:sp>
        <p:nvSpPr>
          <p:cNvPr id="1032" name="Line 39"/>
          <p:cNvSpPr>
            <a:spLocks noChangeShapeType="1"/>
          </p:cNvSpPr>
          <p:nvPr userDrawn="1"/>
        </p:nvSpPr>
        <p:spPr bwMode="auto">
          <a:xfrm>
            <a:off x="285750" y="6350000"/>
            <a:ext cx="85534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33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295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34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514600"/>
            <a:ext cx="7772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63713" y="6605588"/>
            <a:ext cx="6858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  <p:sldLayoutId id="2147484347" r:id="rId8"/>
    <p:sldLayoutId id="2147484348" r:id="rId9"/>
    <p:sldLayoutId id="2147484349" r:id="rId10"/>
    <p:sldLayoutId id="2147484350" r:id="rId11"/>
    <p:sldLayoutId id="2147484351" r:id="rId12"/>
  </p:sldLayoutIdLst>
  <p:transition>
    <p:cover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SzPct val="120000"/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304800" y="2349500"/>
            <a:ext cx="77724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sz="3200" dirty="0" smtClean="0"/>
          </a:p>
          <a:p>
            <a:endParaRPr lang="de-DE" sz="3200" dirty="0"/>
          </a:p>
          <a:p>
            <a:endParaRPr lang="de-DE" sz="3200" dirty="0" smtClean="0"/>
          </a:p>
          <a:p>
            <a:endParaRPr lang="de-DE" sz="3200" dirty="0"/>
          </a:p>
          <a:p>
            <a:endParaRPr lang="de-DE" sz="3200" dirty="0" smtClean="0"/>
          </a:p>
          <a:p>
            <a:r>
              <a:rPr lang="de-DE" sz="3200" b="1" dirty="0" smtClean="0">
                <a:solidFill>
                  <a:schemeClr val="bg1"/>
                </a:solidFill>
                <a:latin typeface="+mn-lt"/>
              </a:rPr>
              <a:t>Die Rolle von Handel und Gewerbe in der Stadtentwicklung</a:t>
            </a:r>
          </a:p>
          <a:p>
            <a:endParaRPr lang="de-DE" sz="3200" dirty="0" smtClean="0">
              <a:solidFill>
                <a:schemeClr val="bg1"/>
              </a:solidFill>
              <a:latin typeface="+mn-lt"/>
            </a:endParaRPr>
          </a:p>
          <a:p>
            <a:r>
              <a:rPr lang="de-DE" sz="2000" dirty="0" smtClean="0">
                <a:solidFill>
                  <a:schemeClr val="bg1"/>
                </a:solidFill>
                <a:latin typeface="+mn-lt"/>
              </a:rPr>
              <a:t>Bertram Paganini</a:t>
            </a:r>
            <a:br>
              <a:rPr lang="de-DE" sz="2000" dirty="0" smtClean="0">
                <a:solidFill>
                  <a:schemeClr val="bg1"/>
                </a:solidFill>
                <a:latin typeface="+mn-lt"/>
              </a:rPr>
            </a:b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Geschäftsführer</a:t>
            </a:r>
            <a:r>
              <a:rPr lang="de-DE" sz="2000" baseline="0" dirty="0" smtClean="0">
                <a:solidFill>
                  <a:schemeClr val="bg1"/>
                </a:solidFill>
                <a:latin typeface="+mn-lt"/>
              </a:rPr>
              <a:t> Existenzgründung | Unternehmensförderung</a:t>
            </a:r>
          </a:p>
          <a:p>
            <a:endParaRPr lang="de-DE" sz="3200" baseline="0" dirty="0" smtClean="0">
              <a:solidFill>
                <a:schemeClr val="bg1"/>
              </a:solidFill>
              <a:latin typeface="+mn-lt"/>
            </a:endParaRPr>
          </a:p>
          <a:p>
            <a:r>
              <a:rPr lang="de-DE" sz="2000" b="1" baseline="0" dirty="0" smtClean="0">
                <a:solidFill>
                  <a:schemeClr val="bg1"/>
                </a:solidFill>
                <a:latin typeface="+mn-lt"/>
              </a:rPr>
              <a:t>Workshop: </a:t>
            </a:r>
            <a:br>
              <a:rPr lang="de-DE" sz="2000" b="1" baseline="0" dirty="0" smtClean="0">
                <a:solidFill>
                  <a:schemeClr val="bg1"/>
                </a:solidFill>
                <a:latin typeface="+mn-lt"/>
              </a:rPr>
            </a:br>
            <a:r>
              <a:rPr lang="de-DE" sz="2000" b="1" baseline="0" dirty="0" smtClean="0">
                <a:solidFill>
                  <a:schemeClr val="bg1"/>
                </a:solidFill>
                <a:latin typeface="+mn-lt"/>
              </a:rPr>
              <a:t>Zukunft des Einzelhandels in Wehr</a:t>
            </a:r>
          </a:p>
          <a:p>
            <a:r>
              <a:rPr lang="de-DE" sz="1200" baseline="0" dirty="0" smtClean="0">
                <a:solidFill>
                  <a:schemeClr val="bg1"/>
                </a:solidFill>
                <a:latin typeface="+mn-lt"/>
              </a:rPr>
              <a:t>Mittwoch, 25. Oktober 2017</a:t>
            </a:r>
          </a:p>
          <a:p>
            <a:r>
              <a:rPr lang="de-DE" sz="1200" baseline="0" dirty="0" smtClean="0">
                <a:solidFill>
                  <a:schemeClr val="bg1"/>
                </a:solidFill>
                <a:latin typeface="+mn-lt"/>
              </a:rPr>
              <a:t>Altes Schloss, Bürgersaal</a:t>
            </a:r>
            <a:endParaRPr lang="de-DE" sz="1200" dirty="0" smtClean="0">
              <a:solidFill>
                <a:schemeClr val="bg1"/>
              </a:solidFill>
              <a:latin typeface="+mn-lt"/>
            </a:endParaRPr>
          </a:p>
          <a:p>
            <a:pPr eaLnBrk="1" hangingPunct="1">
              <a:defRPr/>
            </a:pPr>
            <a:endParaRPr lang="de-DE" sz="3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304800" y="5805488"/>
            <a:ext cx="777240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SzPct val="120000"/>
            </a:pPr>
            <a:endParaRPr lang="de-DE" sz="2200" b="1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Die Entwicklung des Einzelhandelsumsatzes und der Zentralitätskennziffer in Wehr im Zeitraum</a:t>
            </a:r>
            <a:br>
              <a:rPr lang="de-DE" sz="2400" dirty="0" smtClean="0"/>
            </a:br>
            <a:r>
              <a:rPr lang="de-DE" sz="2400" dirty="0" smtClean="0"/>
              <a:t> 2014 - 2017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57" y="2611388"/>
            <a:ext cx="7870402" cy="2406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95536" y="5661248"/>
            <a:ext cx="3528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+mn-lt"/>
              </a:rPr>
              <a:t>Quelle: MB-Research, Nürnberg; IHK-Berechnungen</a:t>
            </a:r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0750437"/>
      </p:ext>
    </p:extLst>
  </p:cSld>
  <p:clrMapOvr>
    <a:masterClrMapping/>
  </p:clrMapOvr>
  <p:transition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011616" cy="1143000"/>
          </a:xfrm>
        </p:spPr>
        <p:txBody>
          <a:bodyPr/>
          <a:lstStyle/>
          <a:p>
            <a:r>
              <a:rPr lang="de-DE" sz="2400" dirty="0" smtClean="0"/>
              <a:t>Bedarf an Reserveflächen für Gewerbe und Industrie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2514600"/>
            <a:ext cx="7939608" cy="373380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03" y="2386013"/>
            <a:ext cx="7579863" cy="2699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25503" y="5367623"/>
            <a:ext cx="547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+mn-lt"/>
              </a:rPr>
              <a:t>Quelle: Entwicklungsstudie des Regionalverbands und der IHK Hochrhein-Bodensee 2017</a:t>
            </a:r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7796200"/>
      </p:ext>
    </p:extLst>
  </p:cSld>
  <p:clrMapOvr>
    <a:masterClrMapping/>
  </p:clrMapOvr>
  <p:transition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7772400" cy="1143000"/>
          </a:xfrm>
        </p:spPr>
        <p:txBody>
          <a:bodyPr/>
          <a:lstStyle/>
          <a:p>
            <a:r>
              <a:rPr lang="de-DE" sz="2400" dirty="0" smtClean="0"/>
              <a:t>Wohnungsprognose für ausgewählte Verwaltungs-</a:t>
            </a:r>
            <a:br>
              <a:rPr lang="de-DE" sz="2400" dirty="0" smtClean="0"/>
            </a:br>
            <a:r>
              <a:rPr lang="de-DE" sz="2400" dirty="0" smtClean="0"/>
              <a:t>räume der Landkreise Waldshut und Lörrach </a:t>
            </a:r>
            <a:br>
              <a:rPr lang="de-DE" sz="2400" dirty="0" smtClean="0"/>
            </a:br>
            <a:r>
              <a:rPr lang="de-DE" sz="2400" dirty="0" smtClean="0"/>
              <a:t>2016 – 2035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2514600"/>
            <a:ext cx="7772400" cy="2498576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99" y="2420888"/>
            <a:ext cx="788764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251520" y="5085184"/>
            <a:ext cx="547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+mn-lt"/>
              </a:rPr>
              <a:t>Quelle: Entwicklungsstudie des Regionalverbands und der IHK Hochrhein-Bodensee 2017</a:t>
            </a:r>
            <a:endParaRPr lang="de-DE" sz="1000" dirty="0"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45699" y="5445224"/>
            <a:ext cx="7887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+mn-lt"/>
              </a:rPr>
              <a:t>Kernaussage:</a:t>
            </a:r>
            <a:r>
              <a:rPr lang="de-DE" dirty="0" smtClean="0">
                <a:latin typeface="+mn-lt"/>
              </a:rPr>
              <a:t> In einem Radius von ca. 20 Minuten </a:t>
            </a:r>
            <a:br>
              <a:rPr lang="de-DE" dirty="0" smtClean="0">
                <a:latin typeface="+mn-lt"/>
              </a:rPr>
            </a:br>
            <a:r>
              <a:rPr lang="de-DE" dirty="0" smtClean="0">
                <a:latin typeface="+mn-lt"/>
              </a:rPr>
              <a:t>um Wehr sollten 8.060 Wohneinheiten (WE) entstehen</a:t>
            </a:r>
            <a:endParaRPr lang="de-D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1541065"/>
      </p:ext>
    </p:extLst>
  </p:cSld>
  <p:clrMapOvr>
    <a:masterClrMapping/>
  </p:clrMapOvr>
  <p:transition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2204864"/>
            <a:ext cx="7772400" cy="3850779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80" y="1340768"/>
            <a:ext cx="8086725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835695" y="548680"/>
            <a:ext cx="6696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n-lt"/>
              </a:rPr>
              <a:t>Wachsende und schrumpfende Räume </a:t>
            </a:r>
            <a:br>
              <a:rPr lang="de-DE" sz="2000" b="1" dirty="0">
                <a:latin typeface="+mn-lt"/>
              </a:rPr>
            </a:br>
            <a:r>
              <a:rPr lang="de-DE" sz="2000" b="1" dirty="0">
                <a:latin typeface="+mn-lt"/>
              </a:rPr>
              <a:t>im Bundesvergleich mit dem Gutachten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304800" y="1295400"/>
            <a:ext cx="7772400" cy="10518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64580" y="6055643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+mn-lt"/>
              </a:rPr>
              <a:t>BBSR: Bundesinstitut für Bau-, Stadt-, und Raumforschung, Bonn</a:t>
            </a:r>
            <a:endParaRPr lang="de-DE" sz="1000" dirty="0"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407942" y="6501149"/>
            <a:ext cx="440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+mn-lt"/>
              </a:rPr>
              <a:t>Quelle: Entwicklungsstudie des Regionalverbands und der IHK Hochrhein-Bodensee 2017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3533806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/>
          <p:cNvSpPr>
            <a:spLocks noChangeArrowheads="1"/>
          </p:cNvSpPr>
          <p:nvPr/>
        </p:nvSpPr>
        <p:spPr bwMode="auto">
          <a:xfrm>
            <a:off x="304800" y="1844675"/>
            <a:ext cx="7772400" cy="440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20000"/>
              </a:spcBef>
              <a:buSzPct val="120000"/>
            </a:pPr>
            <a:r>
              <a:rPr lang="de-DE" altLang="de-DE" sz="3600" dirty="0" smtClean="0">
                <a:solidFill>
                  <a:srgbClr val="FFFFFF"/>
                </a:solidFill>
                <a:latin typeface="Arial" charset="0"/>
              </a:rPr>
              <a:t>Vielen Dank für </a:t>
            </a:r>
            <a:r>
              <a:rPr lang="de-DE" altLang="de-DE" sz="3600" dirty="0">
                <a:solidFill>
                  <a:srgbClr val="FFFFFF"/>
                </a:solidFill>
                <a:latin typeface="Arial" charset="0"/>
              </a:rPr>
              <a:t>Ihre </a:t>
            </a:r>
            <a:r>
              <a:rPr lang="de-DE" altLang="de-DE" sz="3600" dirty="0" smtClean="0">
                <a:solidFill>
                  <a:srgbClr val="FFFFFF"/>
                </a:solidFill>
                <a:latin typeface="Arial" charset="0"/>
              </a:rPr>
              <a:t>Aufmerksamkeit. Fragen?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  <a:buSzPct val="120000"/>
            </a:pPr>
            <a:r>
              <a:rPr lang="de-DE" altLang="de-DE" sz="3600" dirty="0" smtClean="0">
                <a:solidFill>
                  <a:srgbClr val="FFFFFF"/>
                </a:solidFill>
                <a:latin typeface="Arial" charset="0"/>
              </a:rPr>
              <a:t>Gerne!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  <a:buSzPct val="120000"/>
            </a:pPr>
            <a:endParaRPr lang="de-DE" altLang="de-DE" sz="1500" dirty="0" smtClean="0">
              <a:solidFill>
                <a:srgbClr val="FFFFFF"/>
              </a:solidFill>
              <a:latin typeface="Arial" charset="0"/>
            </a:endParaRPr>
          </a:p>
          <a:p>
            <a:pPr algn="ctr" eaLnBrk="1" hangingPunct="1">
              <a:spcBef>
                <a:spcPct val="20000"/>
              </a:spcBef>
              <a:buSzPct val="120000"/>
            </a:pPr>
            <a:r>
              <a:rPr lang="de-DE" altLang="de-DE" sz="2500" dirty="0" smtClean="0">
                <a:solidFill>
                  <a:srgbClr val="FFFFFF"/>
                </a:solidFill>
                <a:latin typeface="Arial" charset="0"/>
              </a:rPr>
              <a:t>Bertram Paganini</a:t>
            </a:r>
            <a:br>
              <a:rPr lang="de-DE" altLang="de-DE" sz="2500" dirty="0" smtClean="0">
                <a:solidFill>
                  <a:srgbClr val="FFFFFF"/>
                </a:solidFill>
                <a:latin typeface="Arial" charset="0"/>
              </a:rPr>
            </a:br>
            <a:r>
              <a:rPr lang="de-DE" altLang="de-DE" sz="2500" dirty="0" smtClean="0">
                <a:solidFill>
                  <a:srgbClr val="FFFFFF"/>
                </a:solidFill>
                <a:latin typeface="Arial" charset="0"/>
              </a:rPr>
              <a:t>bertram.paganini@konstanz.ihk.de</a:t>
            </a:r>
            <a:endParaRPr lang="de-DE" altLang="de-DE" sz="25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076056" y="404664"/>
            <a:ext cx="3672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+mn-lt"/>
              </a:rPr>
              <a:t>Die Rolle von Handel und Gewerbe in der Stadtentwicklung</a:t>
            </a:r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0030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200" dirty="0" smtClean="0"/>
              <a:t>Die drei zentralen Aktionsebenen aus Sicht eines </a:t>
            </a:r>
            <a:br>
              <a:rPr lang="de-DE" sz="2200" dirty="0" smtClean="0"/>
            </a:br>
            <a:r>
              <a:rPr lang="de-DE" sz="2200" dirty="0" smtClean="0"/>
              <a:t>lokalen Gewerbetreibenden:</a:t>
            </a:r>
          </a:p>
        </p:txBody>
      </p:sp>
      <p:sp>
        <p:nvSpPr>
          <p:cNvPr id="6147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Der Betrieb muss gut dastehen</a:t>
            </a:r>
          </a:p>
          <a:p>
            <a:r>
              <a:rPr lang="de-DE" dirty="0" smtClean="0"/>
              <a:t>Mit Kolleginnen und Kollegen gemeinsame Aktionen planen und umsetzen</a:t>
            </a:r>
          </a:p>
          <a:p>
            <a:r>
              <a:rPr lang="de-DE" dirty="0" smtClean="0"/>
              <a:t>Die Stadtentwicklung in Form von Stadtmarketingaktionen aktiv unterstützen</a:t>
            </a:r>
          </a:p>
        </p:txBody>
      </p:sp>
    </p:spTree>
  </p:cSld>
  <p:clrMapOvr>
    <a:masterClrMapping/>
  </p:clrMapOvr>
  <p:transition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Betriebliche Erfolgsfaktoren</a:t>
            </a:r>
            <a:endParaRPr lang="de-DE" sz="2200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endParaRPr lang="de-DE" sz="800" dirty="0" smtClean="0"/>
          </a:p>
          <a:p>
            <a:pPr>
              <a:lnSpc>
                <a:spcPct val="120000"/>
              </a:lnSpc>
              <a:buFontTx/>
              <a:buNone/>
            </a:pPr>
            <a:r>
              <a:rPr lang="de-DE" sz="2000" dirty="0"/>
              <a:t>Je nach der Bedeutung </a:t>
            </a:r>
            <a:r>
              <a:rPr lang="de-DE" sz="2000" dirty="0" smtClean="0"/>
              <a:t>der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sz="2000" dirty="0" smtClean="0"/>
              <a:t>einzelnen </a:t>
            </a:r>
            <a:r>
              <a:rPr lang="de-DE" sz="2000" dirty="0"/>
              <a:t>Faktoren sollte die </a:t>
            </a:r>
            <a:endParaRPr lang="de-DE" sz="2000" dirty="0" smtClean="0"/>
          </a:p>
          <a:p>
            <a:pPr>
              <a:lnSpc>
                <a:spcPct val="120000"/>
              </a:lnSpc>
              <a:buFontTx/>
              <a:buNone/>
            </a:pPr>
            <a:r>
              <a:rPr lang="de-DE" sz="2000" dirty="0" smtClean="0"/>
              <a:t>zeitliche </a:t>
            </a:r>
            <a:r>
              <a:rPr lang="de-DE" sz="2000" dirty="0"/>
              <a:t>Investition eingesetzt </a:t>
            </a:r>
            <a:endParaRPr lang="de-DE" sz="2000" dirty="0" smtClean="0"/>
          </a:p>
          <a:p>
            <a:pPr>
              <a:lnSpc>
                <a:spcPct val="120000"/>
              </a:lnSpc>
              <a:buFontTx/>
              <a:buNone/>
            </a:pPr>
            <a:r>
              <a:rPr lang="de-DE" sz="2000" dirty="0" smtClean="0"/>
              <a:t>werden.</a:t>
            </a:r>
          </a:p>
          <a:p>
            <a:pPr>
              <a:lnSpc>
                <a:spcPct val="120000"/>
              </a:lnSpc>
              <a:buFontTx/>
              <a:buNone/>
            </a:pPr>
            <a:endParaRPr lang="de-DE" sz="800" dirty="0"/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dirty="0"/>
              <a:t>Das heißt z.B....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2514600"/>
            <a:ext cx="4193232" cy="3733800"/>
          </a:xfrm>
        </p:spPr>
        <p:txBody>
          <a:bodyPr/>
          <a:lstStyle/>
          <a:p>
            <a:r>
              <a:rPr lang="de-DE" sz="2000" dirty="0"/>
              <a:t>für Mitarbeiter 20 %</a:t>
            </a:r>
          </a:p>
          <a:p>
            <a:pPr>
              <a:lnSpc>
                <a:spcPct val="100000"/>
              </a:lnSpc>
            </a:pPr>
            <a:r>
              <a:rPr lang="de-DE" sz="2000" dirty="0"/>
              <a:t>für Lieferantenauswahl und Sortiment 20 %</a:t>
            </a:r>
          </a:p>
          <a:p>
            <a:pPr>
              <a:lnSpc>
                <a:spcPct val="100000"/>
              </a:lnSpc>
            </a:pPr>
            <a:r>
              <a:rPr lang="de-DE" sz="2000" dirty="0"/>
              <a:t>für Werbung, Präsentation und Aktivität 15 %</a:t>
            </a:r>
          </a:p>
          <a:p>
            <a:pPr>
              <a:lnSpc>
                <a:spcPct val="100000"/>
              </a:lnSpc>
            </a:pPr>
            <a:r>
              <a:rPr lang="de-DE" sz="2000" dirty="0"/>
              <a:t>für Kooperation im Einkauf und Marketing 15 %</a:t>
            </a:r>
          </a:p>
          <a:p>
            <a:pPr>
              <a:lnSpc>
                <a:spcPct val="100000"/>
              </a:lnSpc>
            </a:pPr>
            <a:r>
              <a:rPr lang="de-DE" sz="2000" dirty="0"/>
              <a:t>für </a:t>
            </a:r>
            <a:r>
              <a:rPr lang="de-DE" sz="2000" dirty="0" smtClean="0"/>
              <a:t>Standortaufwertung, Digitalisierung, Ladenbau </a:t>
            </a:r>
            <a:r>
              <a:rPr lang="de-DE" sz="2000" dirty="0"/>
              <a:t>30 %</a:t>
            </a:r>
          </a:p>
        </p:txBody>
      </p:sp>
    </p:spTree>
    <p:extLst>
      <p:ext uri="{BB962C8B-B14F-4D97-AF65-F5344CB8AC3E}">
        <p14:creationId xmlns:p14="http://schemas.microsoft.com/office/powerpoint/2010/main" val="2521416883"/>
      </p:ext>
    </p:extLst>
  </p:cSld>
  <p:clrMapOvr>
    <a:masterClrMapping/>
  </p:clrMapOvr>
  <p:transition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7772400" cy="981472"/>
          </a:xfrm>
        </p:spPr>
        <p:txBody>
          <a:bodyPr/>
          <a:lstStyle/>
          <a:p>
            <a:r>
              <a:rPr lang="de-DE" sz="2600" dirty="0" smtClean="0"/>
              <a:t>Wichtige Erfolgsfaktoren einer Stadt von heute</a:t>
            </a:r>
            <a:endParaRPr lang="de-DE" sz="26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23528" y="2276872"/>
            <a:ext cx="7772400" cy="4032448"/>
          </a:xfrm>
        </p:spPr>
        <p:txBody>
          <a:bodyPr/>
          <a:lstStyle/>
          <a:p>
            <a:r>
              <a:rPr lang="de-DE" dirty="0" smtClean="0"/>
              <a:t>Intakte Daseinsvorsorge</a:t>
            </a:r>
          </a:p>
          <a:p>
            <a:r>
              <a:rPr lang="de-DE" dirty="0" smtClean="0"/>
              <a:t>Aufenthaltsqualität</a:t>
            </a:r>
          </a:p>
          <a:p>
            <a:r>
              <a:rPr lang="de-DE" dirty="0" smtClean="0"/>
              <a:t>Erreichbarkeit</a:t>
            </a:r>
          </a:p>
          <a:p>
            <a:r>
              <a:rPr lang="de-DE" dirty="0" smtClean="0"/>
              <a:t>Stadtimage</a:t>
            </a:r>
          </a:p>
          <a:p>
            <a:r>
              <a:rPr lang="de-DE" dirty="0" smtClean="0"/>
              <a:t>Digitalisierung</a:t>
            </a:r>
          </a:p>
          <a:p>
            <a:r>
              <a:rPr lang="de-DE" dirty="0" smtClean="0"/>
              <a:t>Wohnraumverfügbarkeit</a:t>
            </a:r>
          </a:p>
          <a:p>
            <a:r>
              <a:rPr lang="de-DE" dirty="0" smtClean="0"/>
              <a:t>Aktive (interessierte) Bürgerschaft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1067225"/>
      </p:ext>
    </p:extLst>
  </p:cSld>
  <p:clrMapOvr>
    <a:masterClrMapping/>
  </p:clrMapOvr>
  <p:transition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3752" y="1268760"/>
            <a:ext cx="7772400" cy="1143000"/>
          </a:xfrm>
        </p:spPr>
        <p:txBody>
          <a:bodyPr/>
          <a:lstStyle/>
          <a:p>
            <a:r>
              <a:rPr lang="de-DE" sz="2400" dirty="0" smtClean="0"/>
              <a:t>Stadtentwicklung zwischen Politik, Stadtverwaltung und Interessengruppen</a:t>
            </a:r>
            <a:endParaRPr lang="de-DE" sz="2400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3555876" y="2518035"/>
            <a:ext cx="1296144" cy="36004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sz="1200" dirty="0" smtClean="0">
                <a:solidFill>
                  <a:srgbClr val="000000"/>
                </a:solidFill>
              </a:rPr>
              <a:t>Bürgermeister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491880" y="3357734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Information</a:t>
            </a:r>
            <a:br>
              <a:rPr lang="de-DE" sz="2000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Beratung</a:t>
            </a:r>
            <a:br>
              <a:rPr lang="de-DE" sz="2000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Stellungnahme</a:t>
            </a:r>
          </a:p>
        </p:txBody>
      </p:sp>
      <p:cxnSp>
        <p:nvCxnSpPr>
          <p:cNvPr id="20" name="Gerade Verbindung 19"/>
          <p:cNvCxnSpPr/>
          <p:nvPr/>
        </p:nvCxnSpPr>
        <p:spPr bwMode="auto">
          <a:xfrm>
            <a:off x="1043608" y="5823570"/>
            <a:ext cx="720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mit Pfeil 20"/>
          <p:cNvCxnSpPr/>
          <p:nvPr/>
        </p:nvCxnSpPr>
        <p:spPr bwMode="auto">
          <a:xfrm>
            <a:off x="1463502" y="5562389"/>
            <a:ext cx="0" cy="2611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2612579" y="5536281"/>
            <a:ext cx="0" cy="2611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3779912" y="5536280"/>
            <a:ext cx="0" cy="2611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5329461" y="5544430"/>
            <a:ext cx="0" cy="2611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7092280" y="5562389"/>
            <a:ext cx="0" cy="2611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1028403" y="580526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Sparkassen,</a:t>
            </a:r>
            <a:b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Banken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2411760" y="5805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IHK,</a:t>
            </a:r>
            <a:b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HWK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3419872" y="5897596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Verbände</a:t>
            </a:r>
            <a:endParaRPr lang="de-DE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616946" y="5897943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Unternehmerschaft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6708018" y="580561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Bürger,</a:t>
            </a:r>
            <a:b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Öffentlichkeit</a:t>
            </a:r>
          </a:p>
        </p:txBody>
      </p:sp>
      <p:cxnSp>
        <p:nvCxnSpPr>
          <p:cNvPr id="32" name="Gerade Verbindung mit Pfeil 31"/>
          <p:cNvCxnSpPr/>
          <p:nvPr/>
        </p:nvCxnSpPr>
        <p:spPr bwMode="auto">
          <a:xfrm>
            <a:off x="4932040" y="2706763"/>
            <a:ext cx="1140246" cy="2994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Abgerundetes Rechteck 32"/>
          <p:cNvSpPr/>
          <p:nvPr/>
        </p:nvSpPr>
        <p:spPr bwMode="auto">
          <a:xfrm>
            <a:off x="6189662" y="2878075"/>
            <a:ext cx="1346448" cy="36004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Stadtverwaltung</a:t>
            </a:r>
          </a:p>
        </p:txBody>
      </p:sp>
      <p:cxnSp>
        <p:nvCxnSpPr>
          <p:cNvPr id="34" name="Gerade Verbindung mit Pfeil 33"/>
          <p:cNvCxnSpPr/>
          <p:nvPr/>
        </p:nvCxnSpPr>
        <p:spPr bwMode="auto">
          <a:xfrm flipV="1">
            <a:off x="2267744" y="2720567"/>
            <a:ext cx="1152128" cy="2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Abgerundetes Rechteck 34"/>
          <p:cNvSpPr/>
          <p:nvPr/>
        </p:nvSpPr>
        <p:spPr bwMode="auto">
          <a:xfrm>
            <a:off x="1022351" y="2921508"/>
            <a:ext cx="1152128" cy="31660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Gemeinderat</a:t>
            </a:r>
          </a:p>
        </p:txBody>
      </p:sp>
      <p:sp>
        <p:nvSpPr>
          <p:cNvPr id="36" name="Abgerundetes Rechteck 35"/>
          <p:cNvSpPr/>
          <p:nvPr/>
        </p:nvSpPr>
        <p:spPr bwMode="auto">
          <a:xfrm>
            <a:off x="1028403" y="3573016"/>
            <a:ext cx="1152128" cy="36004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Ausschüsse</a:t>
            </a:r>
          </a:p>
        </p:txBody>
      </p:sp>
      <p:cxnSp>
        <p:nvCxnSpPr>
          <p:cNvPr id="37" name="Gerade Verbindung mit Pfeil 36"/>
          <p:cNvCxnSpPr>
            <a:stCxn id="35" idx="2"/>
          </p:cNvCxnSpPr>
          <p:nvPr/>
        </p:nvCxnSpPr>
        <p:spPr bwMode="auto">
          <a:xfrm>
            <a:off x="1598415" y="3238115"/>
            <a:ext cx="6052" cy="334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Ellipse 37"/>
          <p:cNvSpPr/>
          <p:nvPr/>
        </p:nvSpPr>
        <p:spPr bwMode="auto">
          <a:xfrm>
            <a:off x="871936" y="4439868"/>
            <a:ext cx="1656184" cy="802729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Serviceketten</a:t>
            </a:r>
          </a:p>
        </p:txBody>
      </p:sp>
      <p:cxnSp>
        <p:nvCxnSpPr>
          <p:cNvPr id="39" name="Gerade Verbindung mit Pfeil 38"/>
          <p:cNvCxnSpPr/>
          <p:nvPr/>
        </p:nvCxnSpPr>
        <p:spPr bwMode="auto">
          <a:xfrm>
            <a:off x="1695081" y="4178687"/>
            <a:ext cx="0" cy="2611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mit Pfeil 39"/>
          <p:cNvCxnSpPr/>
          <p:nvPr/>
        </p:nvCxnSpPr>
        <p:spPr bwMode="auto">
          <a:xfrm>
            <a:off x="2528120" y="4862123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1702249" y="5238362"/>
            <a:ext cx="0" cy="2611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5962786" y="4460759"/>
            <a:ext cx="1800200" cy="802728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„Baustellen“</a:t>
            </a:r>
          </a:p>
        </p:txBody>
      </p:sp>
      <p:cxnSp>
        <p:nvCxnSpPr>
          <p:cNvPr id="43" name="Gerade Verbindung mit Pfeil 42"/>
          <p:cNvCxnSpPr/>
          <p:nvPr/>
        </p:nvCxnSpPr>
        <p:spPr bwMode="auto">
          <a:xfrm>
            <a:off x="6886172" y="4199578"/>
            <a:ext cx="0" cy="2611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mit Pfeil 43"/>
          <p:cNvCxnSpPr/>
          <p:nvPr/>
        </p:nvCxnSpPr>
        <p:spPr bwMode="auto">
          <a:xfrm flipH="1">
            <a:off x="5676130" y="4841232"/>
            <a:ext cx="2866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>
            <a:off x="6886172" y="5263487"/>
            <a:ext cx="0" cy="2611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52117434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304800" y="6400800"/>
            <a:ext cx="762000" cy="2286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Serviceketten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/>
              <a:t>Aber: Eine Stadt ist kein Freizeitpark…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/>
              <a:t>Es ist eine Servicekette mit unzähligen Beteiligten – und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/>
              <a:t>entsprechend vielen Möglichkeiten für Fehler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1906588" y="3860800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Wingdings" pitchFamily="2" charset="2"/>
              </a:rPr>
              <a:t> </a:t>
            </a:r>
            <a:r>
              <a:rPr lang="de-DE" sz="1800">
                <a:latin typeface="Arial" charset="0"/>
              </a:rPr>
              <a:t>Einzelhandel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1692275" y="4267200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Wingdings" pitchFamily="2" charset="2"/>
              </a:rPr>
              <a:t> </a:t>
            </a:r>
            <a:r>
              <a:rPr lang="de-DE" sz="1800">
                <a:latin typeface="Arial" charset="0"/>
              </a:rPr>
              <a:t>Fitnessstudio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1692275" y="5516563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Wingdings" pitchFamily="2" charset="2"/>
              </a:rPr>
              <a:t> </a:t>
            </a:r>
            <a:r>
              <a:rPr lang="de-DE" sz="1800">
                <a:latin typeface="Arial" charset="0"/>
              </a:rPr>
              <a:t>Immobilienbesitzer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1403350" y="5013325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Wingdings" pitchFamily="2" charset="2"/>
              </a:rPr>
              <a:t> </a:t>
            </a:r>
            <a:r>
              <a:rPr lang="de-DE" sz="1800">
                <a:latin typeface="Arial" charset="0"/>
              </a:rPr>
              <a:t>Ärzte</a:t>
            </a:r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2052638" y="4700588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Wingdings" pitchFamily="2" charset="2"/>
              </a:rPr>
              <a:t> </a:t>
            </a:r>
            <a:r>
              <a:rPr lang="de-DE" sz="1800">
                <a:latin typeface="Arial" charset="0"/>
              </a:rPr>
              <a:t>Banken</a:t>
            </a:r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2700338" y="5157788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  <a:cs typeface="Arial" charset="0"/>
                <a:sym typeface="Wingdings" pitchFamily="2" charset="2"/>
              </a:rPr>
              <a:t> </a:t>
            </a:r>
            <a:r>
              <a:rPr lang="de-DE" sz="1800" dirty="0">
                <a:latin typeface="Arial" charset="0"/>
              </a:rPr>
              <a:t>Parteien</a:t>
            </a:r>
          </a:p>
        </p:txBody>
      </p:sp>
      <p:sp>
        <p:nvSpPr>
          <p:cNvPr id="152586" name="Text Box 10"/>
          <p:cNvSpPr txBox="1">
            <a:spLocks noChangeArrowheads="1"/>
          </p:cNvSpPr>
          <p:nvPr/>
        </p:nvSpPr>
        <p:spPr bwMode="auto">
          <a:xfrm>
            <a:off x="3706813" y="4411663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Wingdings" pitchFamily="2" charset="2"/>
              </a:rPr>
              <a:t> </a:t>
            </a:r>
            <a:r>
              <a:rPr lang="de-DE" sz="1800">
                <a:latin typeface="Arial" charset="0"/>
              </a:rPr>
              <a:t>Hoteliers</a:t>
            </a:r>
          </a:p>
        </p:txBody>
      </p:sp>
      <p:sp>
        <p:nvSpPr>
          <p:cNvPr id="152587" name="Text Box 11"/>
          <p:cNvSpPr txBox="1">
            <a:spLocks noChangeArrowheads="1"/>
          </p:cNvSpPr>
          <p:nvPr/>
        </p:nvSpPr>
        <p:spPr bwMode="auto">
          <a:xfrm>
            <a:off x="4141788" y="4005263"/>
            <a:ext cx="215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Wingdings" pitchFamily="2" charset="2"/>
              </a:rPr>
              <a:t> </a:t>
            </a:r>
            <a:r>
              <a:rPr lang="de-DE" sz="1800">
                <a:latin typeface="Arial" charset="0"/>
              </a:rPr>
              <a:t>Gastronomen</a:t>
            </a:r>
          </a:p>
        </p:txBody>
      </p:sp>
      <p:sp>
        <p:nvSpPr>
          <p:cNvPr id="152589" name="Text Box 13"/>
          <p:cNvSpPr txBox="1">
            <a:spLocks noChangeArrowheads="1"/>
          </p:cNvSpPr>
          <p:nvPr/>
        </p:nvSpPr>
        <p:spPr bwMode="auto">
          <a:xfrm>
            <a:off x="4570413" y="4700588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Wingdings" pitchFamily="2" charset="2"/>
              </a:rPr>
              <a:t> </a:t>
            </a:r>
            <a:r>
              <a:rPr lang="de-DE" sz="1800">
                <a:latin typeface="Arial" charset="0"/>
              </a:rPr>
              <a:t>Unternehmer</a:t>
            </a:r>
          </a:p>
        </p:txBody>
      </p: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5219700" y="4292600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Wingdings" pitchFamily="2" charset="2"/>
              </a:rPr>
              <a:t> </a:t>
            </a:r>
            <a:r>
              <a:rPr lang="de-DE" sz="1800">
                <a:latin typeface="Arial" charset="0"/>
              </a:rPr>
              <a:t>Behörden</a:t>
            </a:r>
          </a:p>
        </p:txBody>
      </p:sp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3348038" y="4797425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Wingdings" pitchFamily="2" charset="2"/>
              </a:rPr>
              <a:t> </a:t>
            </a:r>
            <a:r>
              <a:rPr lang="de-DE" sz="1800">
                <a:latin typeface="Arial" charset="0"/>
              </a:rPr>
              <a:t>Bürger</a:t>
            </a:r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4140200" y="5084763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Wingdings" pitchFamily="2" charset="2"/>
              </a:rPr>
              <a:t> </a:t>
            </a:r>
            <a:r>
              <a:rPr lang="de-DE" sz="1800">
                <a:latin typeface="Arial" charset="0"/>
              </a:rPr>
              <a:t>Gewerkschaften</a:t>
            </a:r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4211638" y="5635625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  <a:sym typeface="Wingdings" pitchFamily="2" charset="2"/>
              </a:rPr>
              <a:t> </a:t>
            </a:r>
            <a:r>
              <a:rPr lang="de-DE" sz="1800">
                <a:latin typeface="Arial" charset="0"/>
              </a:rPr>
              <a:t>Vereine</a:t>
            </a:r>
          </a:p>
        </p:txBody>
      </p:sp>
    </p:spTree>
    <p:extLst>
      <p:ext uri="{BB962C8B-B14F-4D97-AF65-F5344CB8AC3E}">
        <p14:creationId xmlns:p14="http://schemas.microsoft.com/office/powerpoint/2010/main" val="877895892"/>
      </p:ext>
    </p:extLst>
  </p:cSld>
  <p:clrMapOvr>
    <a:masterClrMapping/>
  </p:clrMapOvr>
  <p:transition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2" name="Text Box 22"/>
          <p:cNvSpPr txBox="1">
            <a:spLocks noChangeArrowheads="1"/>
          </p:cNvSpPr>
          <p:nvPr/>
        </p:nvSpPr>
        <p:spPr bwMode="auto">
          <a:xfrm>
            <a:off x="5580063" y="3017838"/>
            <a:ext cx="30972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Reine Imageveränderung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gegen Aussen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(CD, PR, Werbung, Messen)</a:t>
            </a: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25538"/>
            <a:ext cx="7772400" cy="1143000"/>
          </a:xfrm>
        </p:spPr>
        <p:txBody>
          <a:bodyPr/>
          <a:lstStyle/>
          <a:p>
            <a:r>
              <a:rPr lang="de-DE"/>
              <a:t>Viele Baustellen</a:t>
            </a:r>
          </a:p>
        </p:txBody>
      </p:sp>
      <p:sp>
        <p:nvSpPr>
          <p:cNvPr id="153607" name="Oval 7"/>
          <p:cNvSpPr>
            <a:spLocks noChangeArrowheads="1"/>
          </p:cNvSpPr>
          <p:nvPr/>
        </p:nvSpPr>
        <p:spPr bwMode="auto">
          <a:xfrm>
            <a:off x="2627313" y="3213100"/>
            <a:ext cx="2808287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de-DE">
                <a:latin typeface="Arial" charset="0"/>
              </a:rPr>
              <a:t>Profilierung …..</a:t>
            </a:r>
          </a:p>
        </p:txBody>
      </p:sp>
      <p:sp>
        <p:nvSpPr>
          <p:cNvPr id="153608" name="Line 8"/>
          <p:cNvSpPr>
            <a:spLocks noChangeShapeType="1"/>
          </p:cNvSpPr>
          <p:nvPr/>
        </p:nvSpPr>
        <p:spPr bwMode="auto">
          <a:xfrm flipH="1">
            <a:off x="2051050" y="4221163"/>
            <a:ext cx="8636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de-DE"/>
          </a:p>
        </p:txBody>
      </p:sp>
      <p:sp>
        <p:nvSpPr>
          <p:cNvPr id="153609" name="Line 9"/>
          <p:cNvSpPr>
            <a:spLocks noChangeShapeType="1"/>
          </p:cNvSpPr>
          <p:nvPr/>
        </p:nvSpPr>
        <p:spPr bwMode="auto">
          <a:xfrm flipH="1">
            <a:off x="3132138" y="4508500"/>
            <a:ext cx="287337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de-DE"/>
          </a:p>
        </p:txBody>
      </p:sp>
      <p:sp>
        <p:nvSpPr>
          <p:cNvPr id="153610" name="Line 10"/>
          <p:cNvSpPr>
            <a:spLocks noChangeShapeType="1"/>
          </p:cNvSpPr>
          <p:nvPr/>
        </p:nvSpPr>
        <p:spPr bwMode="auto">
          <a:xfrm flipH="1">
            <a:off x="5076825" y="2492375"/>
            <a:ext cx="71755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de-DE"/>
          </a:p>
        </p:txBody>
      </p:sp>
      <p:sp>
        <p:nvSpPr>
          <p:cNvPr id="153611" name="Line 11"/>
          <p:cNvSpPr>
            <a:spLocks noChangeShapeType="1"/>
          </p:cNvSpPr>
          <p:nvPr/>
        </p:nvSpPr>
        <p:spPr bwMode="auto">
          <a:xfrm flipH="1">
            <a:off x="5508625" y="3357563"/>
            <a:ext cx="5032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de-DE"/>
          </a:p>
        </p:txBody>
      </p:sp>
      <p:sp>
        <p:nvSpPr>
          <p:cNvPr id="153612" name="Line 12"/>
          <p:cNvSpPr>
            <a:spLocks noChangeShapeType="1"/>
          </p:cNvSpPr>
          <p:nvPr/>
        </p:nvSpPr>
        <p:spPr bwMode="auto">
          <a:xfrm flipH="1">
            <a:off x="2268538" y="3932238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de-DE"/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1979613" y="5391150"/>
            <a:ext cx="2519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Anlocken von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Betrieben (Magnete)</a:t>
            </a:r>
          </a:p>
        </p:txBody>
      </p:sp>
      <p:sp>
        <p:nvSpPr>
          <p:cNvPr id="153614" name="Line 14"/>
          <p:cNvSpPr>
            <a:spLocks noChangeShapeType="1"/>
          </p:cNvSpPr>
          <p:nvPr/>
        </p:nvSpPr>
        <p:spPr bwMode="auto">
          <a:xfrm>
            <a:off x="4356100" y="4508500"/>
            <a:ext cx="4318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de-DE"/>
          </a:p>
        </p:txBody>
      </p:sp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4140200" y="5535613"/>
            <a:ext cx="3455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Qualitätsketten zwischen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Kooperationspartnern</a:t>
            </a:r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323850" y="4724400"/>
            <a:ext cx="25193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Strassenfeste,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Bürgerfeste, Märkte,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Messen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-71438" y="3644900"/>
            <a:ext cx="2628901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Rahmenbedingungen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(Verkehr/Parken,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Öffnungszeiten)</a:t>
            </a:r>
          </a:p>
        </p:txBody>
      </p:sp>
      <p:sp>
        <p:nvSpPr>
          <p:cNvPr id="153618" name="Line 18"/>
          <p:cNvSpPr>
            <a:spLocks noChangeShapeType="1"/>
          </p:cNvSpPr>
          <p:nvPr/>
        </p:nvSpPr>
        <p:spPr bwMode="auto">
          <a:xfrm>
            <a:off x="5003800" y="4364038"/>
            <a:ext cx="503238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de-DE"/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5508625" y="4803775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Stärkung der einzelnen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Betriebe (HoGa, EH,…)</a:t>
            </a:r>
          </a:p>
        </p:txBody>
      </p:sp>
      <p:sp>
        <p:nvSpPr>
          <p:cNvPr id="153620" name="Line 20"/>
          <p:cNvSpPr>
            <a:spLocks noChangeShapeType="1"/>
          </p:cNvSpPr>
          <p:nvPr/>
        </p:nvSpPr>
        <p:spPr bwMode="auto">
          <a:xfrm>
            <a:off x="5434013" y="4221163"/>
            <a:ext cx="649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de-DE"/>
          </a:p>
        </p:txBody>
      </p:sp>
      <p:sp>
        <p:nvSpPr>
          <p:cNvPr id="153621" name="Text Box 21"/>
          <p:cNvSpPr txBox="1">
            <a:spLocks noChangeArrowheads="1"/>
          </p:cNvSpPr>
          <p:nvPr/>
        </p:nvSpPr>
        <p:spPr bwMode="auto">
          <a:xfrm>
            <a:off x="5724525" y="4083050"/>
            <a:ext cx="2447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Verschönerungs-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projekte</a:t>
            </a:r>
          </a:p>
        </p:txBody>
      </p:sp>
      <p:sp>
        <p:nvSpPr>
          <p:cNvPr id="153623" name="Text Box 23"/>
          <p:cNvSpPr txBox="1">
            <a:spLocks noChangeArrowheads="1"/>
          </p:cNvSpPr>
          <p:nvPr/>
        </p:nvSpPr>
        <p:spPr bwMode="auto">
          <a:xfrm>
            <a:off x="4787900" y="1773238"/>
            <a:ext cx="34559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Imageveränderung gegen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Innen (Klassisches Innen-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Marketing)</a:t>
            </a:r>
          </a:p>
        </p:txBody>
      </p:sp>
      <p:sp>
        <p:nvSpPr>
          <p:cNvPr id="153624" name="Line 24"/>
          <p:cNvSpPr>
            <a:spLocks noChangeShapeType="1"/>
          </p:cNvSpPr>
          <p:nvPr/>
        </p:nvSpPr>
        <p:spPr bwMode="auto">
          <a:xfrm>
            <a:off x="2413000" y="2995613"/>
            <a:ext cx="430213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de-DE"/>
          </a:p>
        </p:txBody>
      </p:sp>
      <p:sp>
        <p:nvSpPr>
          <p:cNvPr id="153625" name="Line 25"/>
          <p:cNvSpPr>
            <a:spLocks noChangeShapeType="1"/>
          </p:cNvSpPr>
          <p:nvPr/>
        </p:nvSpPr>
        <p:spPr bwMode="auto">
          <a:xfrm>
            <a:off x="3851275" y="2852738"/>
            <a:ext cx="73025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de-DE"/>
          </a:p>
        </p:txBody>
      </p:sp>
      <p:sp>
        <p:nvSpPr>
          <p:cNvPr id="153626" name="Text Box 26"/>
          <p:cNvSpPr txBox="1">
            <a:spLocks noChangeArrowheads="1"/>
          </p:cNvSpPr>
          <p:nvPr/>
        </p:nvSpPr>
        <p:spPr bwMode="auto">
          <a:xfrm>
            <a:off x="2555875" y="1989138"/>
            <a:ext cx="2592388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 dirty="0" smtClean="0">
                <a:latin typeface="Arial" charset="0"/>
              </a:rPr>
              <a:t>Städtebauliche Projekte (z. B. </a:t>
            </a:r>
            <a:r>
              <a:rPr lang="de-DE" sz="1800" dirty="0" err="1" smtClean="0">
                <a:latin typeface="Arial" charset="0"/>
              </a:rPr>
              <a:t>Brennetareal</a:t>
            </a:r>
            <a:r>
              <a:rPr lang="de-DE" sz="1800" dirty="0" smtClean="0">
                <a:latin typeface="Arial" charset="0"/>
              </a:rPr>
              <a:t>)</a:t>
            </a:r>
            <a:endParaRPr lang="de-DE" sz="1800" dirty="0">
              <a:latin typeface="Arial" charset="0"/>
            </a:endParaRPr>
          </a:p>
        </p:txBody>
      </p:sp>
      <p:sp>
        <p:nvSpPr>
          <p:cNvPr id="153627" name="Text Box 27"/>
          <p:cNvSpPr txBox="1">
            <a:spLocks noChangeArrowheads="1"/>
          </p:cNvSpPr>
          <p:nvPr/>
        </p:nvSpPr>
        <p:spPr bwMode="auto">
          <a:xfrm>
            <a:off x="-1588" y="2276475"/>
            <a:ext cx="2628901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Stärken bzw. Aufbauen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von Attraktionen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Sehenswürdigkeiten,</a:t>
            </a:r>
            <a:br>
              <a:rPr lang="de-DE" sz="1800">
                <a:latin typeface="Arial" charset="0"/>
              </a:rPr>
            </a:br>
            <a:r>
              <a:rPr lang="de-DE" sz="1800">
                <a:latin typeface="Arial" charset="0"/>
              </a:rPr>
              <a:t>Veranstaltungen/Events</a:t>
            </a:r>
          </a:p>
        </p:txBody>
      </p:sp>
    </p:spTree>
    <p:extLst>
      <p:ext uri="{BB962C8B-B14F-4D97-AF65-F5344CB8AC3E}">
        <p14:creationId xmlns:p14="http://schemas.microsoft.com/office/powerpoint/2010/main" val="4208572963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Entwicklung der Kaufkraft in Wehr </a:t>
            </a:r>
            <a:br>
              <a:rPr lang="de-DE" dirty="0" smtClean="0"/>
            </a:br>
            <a:r>
              <a:rPr lang="de-DE" dirty="0" smtClean="0"/>
              <a:t>im Zeitraum 2012 - 2016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2657474"/>
            <a:ext cx="7772400" cy="3590926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852936"/>
            <a:ext cx="7777675" cy="177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95536" y="5661248"/>
            <a:ext cx="3528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+mn-lt"/>
              </a:rPr>
              <a:t>Quelle: MB-Research, Nürnberg; IHK-Berechnungen</a:t>
            </a:r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5810592"/>
      </p:ext>
    </p:extLst>
  </p:cSld>
  <p:clrMapOvr>
    <a:masterClrMapping/>
  </p:clrMapOvr>
  <p:transition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Die Entwicklung der einzelhandelsrelevanten Kaufkraft in Wehr im Zeitraum 2014 - 2017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70" y="2638424"/>
            <a:ext cx="7682344" cy="179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5661248"/>
            <a:ext cx="3528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+mn-lt"/>
              </a:rPr>
              <a:t>Quelle: MB-Research, Nürnberg; IHK-Berechnungen</a:t>
            </a:r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5191027"/>
      </p:ext>
    </p:extLst>
  </p:cSld>
  <p:clrMapOvr>
    <a:masterClrMapping/>
  </p:clrMapOvr>
  <p:transition>
    <p:cover dir="r"/>
  </p:transition>
</p:sld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Bildschirmpräsentation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14</vt:i4>
      </vt:variant>
    </vt:vector>
  </HeadingPairs>
  <TitlesOfParts>
    <vt:vector size="17" baseType="lpstr">
      <vt:lpstr>Leer</vt:lpstr>
      <vt:lpstr>3_Leer</vt:lpstr>
      <vt:lpstr>1_Leer</vt:lpstr>
      <vt:lpstr>PowerPoint-Präsentation</vt:lpstr>
      <vt:lpstr>Die drei zentralen Aktionsebenen aus Sicht eines  lokalen Gewerbetreibenden:</vt:lpstr>
      <vt:lpstr>Betriebliche Erfolgsfaktoren</vt:lpstr>
      <vt:lpstr>Wichtige Erfolgsfaktoren einer Stadt von heute</vt:lpstr>
      <vt:lpstr>Stadtentwicklung zwischen Politik, Stadtverwaltung und Interessengruppen</vt:lpstr>
      <vt:lpstr>Serviceketten</vt:lpstr>
      <vt:lpstr>Viele Baustellen</vt:lpstr>
      <vt:lpstr>Die Entwicklung der Kaufkraft in Wehr  im Zeitraum 2012 - 2016</vt:lpstr>
      <vt:lpstr>Die Entwicklung der einzelhandelsrelevanten Kaufkraft in Wehr im Zeitraum 2014 - 2017</vt:lpstr>
      <vt:lpstr>Die Entwicklung des Einzelhandelsumsatzes und der Zentralitätskennziffer in Wehr im Zeitraum  2014 - 2017</vt:lpstr>
      <vt:lpstr>Bedarf an Reserveflächen für Gewerbe und Industrie</vt:lpstr>
      <vt:lpstr>Wohnungsprognose für ausgewählte Verwaltungs- räume der Landkreise Waldshut und Lörrach  2016 – 2035 </vt:lpstr>
      <vt:lpstr>PowerPoint-Präsentation</vt:lpstr>
      <vt:lpstr>PowerPoint-Präsentation</vt:lpstr>
    </vt:vector>
  </TitlesOfParts>
  <Company>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Bertram Paganini</dc:creator>
  <cp:lastModifiedBy>Windows-Benutzer</cp:lastModifiedBy>
  <cp:revision>294</cp:revision>
  <cp:lastPrinted>2002-04-16T10:24:02Z</cp:lastPrinted>
  <dcterms:created xsi:type="dcterms:W3CDTF">2001-04-20T09:13:48Z</dcterms:created>
  <dcterms:modified xsi:type="dcterms:W3CDTF">2017-10-24T09:54:26Z</dcterms:modified>
</cp:coreProperties>
</file>